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70" r:id="rId4"/>
    <p:sldId id="264" r:id="rId5"/>
    <p:sldId id="271" r:id="rId6"/>
    <p:sldId id="265" r:id="rId7"/>
  </p:sldIdLst>
  <p:sldSz cx="7559675" cy="1069181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5C0"/>
    <a:srgbClr val="967E4E"/>
    <a:srgbClr val="967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621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841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074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667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09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460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30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776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14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202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971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13A1E-1B8D-4D60-B5E8-2CB29E67611B}" type="datetimeFigureOut">
              <a:rPr lang="zh-HK" altLang="en-US" smtClean="0"/>
              <a:t>23/10/2024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6ECC0-08BE-4008-A663-F2FE63048D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892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4"/>
          <a:stretch/>
        </p:blipFill>
        <p:spPr>
          <a:xfrm rot="16200000">
            <a:off x="-3441997" y="3456145"/>
            <a:ext cx="10691816" cy="3779520"/>
          </a:xfrm>
          <a:prstGeom prst="rect">
            <a:avLst/>
          </a:prstGeom>
        </p:spPr>
      </p:pic>
      <p:grpSp>
        <p:nvGrpSpPr>
          <p:cNvPr id="11" name="群組 10"/>
          <p:cNvGrpSpPr/>
          <p:nvPr/>
        </p:nvGrpSpPr>
        <p:grpSpPr>
          <a:xfrm>
            <a:off x="4397509" y="2011640"/>
            <a:ext cx="2544486" cy="6668531"/>
            <a:chOff x="4478194" y="2133601"/>
            <a:chExt cx="2544486" cy="6668531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5BB7328B-0A75-A281-0308-8F2BA2970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6720" y="4774990"/>
              <a:ext cx="1667435" cy="924983"/>
            </a:xfrm>
            <a:prstGeom prst="rect">
              <a:avLst/>
            </a:prstGeom>
          </p:spPr>
        </p:pic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8194" y="2133601"/>
              <a:ext cx="2544486" cy="1957594"/>
            </a:xfrm>
            <a:prstGeom prst="rect">
              <a:avLst/>
            </a:prstGeom>
          </p:spPr>
        </p:pic>
        <p:sp>
          <p:nvSpPr>
            <p:cNvPr id="10" name="文字方塊 9"/>
            <p:cNvSpPr txBox="1"/>
            <p:nvPr/>
          </p:nvSpPr>
          <p:spPr>
            <a:xfrm>
              <a:off x="5068199" y="8432800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HK" b="1" dirty="0">
                  <a:solidFill>
                    <a:srgbClr val="967F4D"/>
                  </a:solidFill>
                  <a:latin typeface="Andalus" panose="02020603050405020304" pitchFamily="18" charset="-78"/>
                  <a:ea typeface="Arial Unicode MS" panose="020B0604020202020204" pitchFamily="34" charset="-120"/>
                  <a:cs typeface="Andalus" panose="02020603050405020304" pitchFamily="18" charset="-78"/>
                </a:rPr>
                <a:t>Drink Menu</a:t>
              </a:r>
              <a:endParaRPr lang="zh-HK" altLang="en-US" b="1" dirty="0">
                <a:solidFill>
                  <a:srgbClr val="967F4D"/>
                </a:solidFill>
                <a:latin typeface="Andalus" panose="02020603050405020304" pitchFamily="18" charset="-78"/>
                <a:ea typeface="Arial Unicode MS" panose="020B0604020202020204" pitchFamily="34" charset="-120"/>
                <a:cs typeface="Andalus" panose="02020603050405020304" pitchFamily="18" charset="-78"/>
              </a:endParaRPr>
            </a:p>
          </p:txBody>
        </p:sp>
      </p:grpSp>
      <p:cxnSp>
        <p:nvCxnSpPr>
          <p:cNvPr id="19" name="直線接點 18"/>
          <p:cNvCxnSpPr/>
          <p:nvPr/>
        </p:nvCxnSpPr>
        <p:spPr>
          <a:xfrm>
            <a:off x="3779836" y="-1"/>
            <a:ext cx="0" cy="10691813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81AA82A7-81D5-5CD1-4FE4-38B2C0BF893B}"/>
              </a:ext>
            </a:extLst>
          </p:cNvPr>
          <p:cNvSpPr txBox="1"/>
          <p:nvPr/>
        </p:nvSpPr>
        <p:spPr>
          <a:xfrm>
            <a:off x="159657" y="10334171"/>
            <a:ext cx="7104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sz="1000" i="1" dirty="0">
                <a:solidFill>
                  <a:schemeClr val="bg1">
                    <a:lumMod val="65000"/>
                  </a:schemeClr>
                </a:solidFill>
              </a:rPr>
              <a:t>20241007</a:t>
            </a:r>
          </a:p>
        </p:txBody>
      </p:sp>
    </p:spTree>
    <p:extLst>
      <p:ext uri="{BB962C8B-B14F-4D97-AF65-F5344CB8AC3E}">
        <p14:creationId xmlns:p14="http://schemas.microsoft.com/office/powerpoint/2010/main" val="259886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4"/>
          <a:stretch/>
        </p:blipFill>
        <p:spPr>
          <a:xfrm rot="16200000">
            <a:off x="-3455837" y="3456145"/>
            <a:ext cx="10691816" cy="3779520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35"/>
          <a:stretch/>
        </p:blipFill>
        <p:spPr>
          <a:xfrm rot="16200000">
            <a:off x="306272" y="3438410"/>
            <a:ext cx="10691816" cy="381498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-2" y="-1"/>
            <a:ext cx="3779838" cy="10691814"/>
            <a:chOff x="-2" y="-1"/>
            <a:chExt cx="3779838" cy="10691814"/>
          </a:xfrm>
        </p:grpSpPr>
        <p:sp>
          <p:nvSpPr>
            <p:cNvPr id="3" name="矩形 2"/>
            <p:cNvSpPr/>
            <p:nvPr/>
          </p:nvSpPr>
          <p:spPr>
            <a:xfrm>
              <a:off x="-2" y="0"/>
              <a:ext cx="3779837" cy="10691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3779836" y="-1"/>
              <a:ext cx="0" cy="1069181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5BB7328B-0A75-A281-0308-8F2BA2970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59" y="408890"/>
            <a:ext cx="1138880" cy="631776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14193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矩形 39"/>
          <p:cNvSpPr/>
          <p:nvPr/>
        </p:nvSpPr>
        <p:spPr>
          <a:xfrm>
            <a:off x="4110889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90F5BFC-4A03-7572-449B-F351A44C7D69}"/>
              </a:ext>
            </a:extLst>
          </p:cNvPr>
          <p:cNvSpPr/>
          <p:nvPr/>
        </p:nvSpPr>
        <p:spPr>
          <a:xfrm>
            <a:off x="214193" y="1909072"/>
            <a:ext cx="34002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Aperitifs					Glass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2108E2B-3655-97C6-29B4-C293C880868C}"/>
              </a:ext>
            </a:extLst>
          </p:cNvPr>
          <p:cNvSpPr/>
          <p:nvPr/>
        </p:nvSpPr>
        <p:spPr>
          <a:xfrm>
            <a:off x="214193" y="2184738"/>
            <a:ext cx="330571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Campari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Dubonnet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Fernet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Branca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Martini Bianco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Martini Dry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Martini Rosso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Pernod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Ricard					$92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8509654E-2AC7-98F4-C940-01C41281FF87}"/>
              </a:ext>
            </a:extLst>
          </p:cNvPr>
          <p:cNvSpPr/>
          <p:nvPr/>
        </p:nvSpPr>
        <p:spPr>
          <a:xfrm>
            <a:off x="214193" y="4672826"/>
            <a:ext cx="34002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Sherrie &amp; Ports				Glass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F4BCAB0-F31D-CB0E-ABE3-648034D367DD}"/>
              </a:ext>
            </a:extLst>
          </p:cNvPr>
          <p:cNvSpPr/>
          <p:nvPr/>
        </p:nvSpPr>
        <p:spPr>
          <a:xfrm>
            <a:off x="214193" y="4948492"/>
            <a:ext cx="330571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Harvey’s Bristol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Tio Pepe Dry Sherrie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Taylor’s Port Wine			$92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C852CA0-2E7C-0E29-7A4C-196A1ACF5E0C}"/>
              </a:ext>
            </a:extLst>
          </p:cNvPr>
          <p:cNvSpPr/>
          <p:nvPr/>
        </p:nvSpPr>
        <p:spPr>
          <a:xfrm>
            <a:off x="214193" y="6147488"/>
            <a:ext cx="29546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Spirits					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CB771E8A-0B18-6865-F21D-76A4EFEC1F45}"/>
              </a:ext>
            </a:extLst>
          </p:cNvPr>
          <p:cNvSpPr/>
          <p:nvPr/>
        </p:nvSpPr>
        <p:spPr>
          <a:xfrm>
            <a:off x="214193" y="6423154"/>
            <a:ext cx="3400290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Gin	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Gordon’s					$92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Non-alcohol Gin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Sabatini Gin-o Sabatini		$92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Rum	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Bacardi Rum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Malibu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Myer’s Dark				$92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Tequila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Jose Cuervo Silver			$92</a:t>
            </a:r>
          </a:p>
        </p:txBody>
      </p:sp>
      <p:pic>
        <p:nvPicPr>
          <p:cNvPr id="34" name="Picture 31">
            <a:extLst>
              <a:ext uri="{FF2B5EF4-FFF2-40B4-BE49-F238E27FC236}">
                <a16:creationId xmlns:a16="http://schemas.microsoft.com/office/drawing/2014/main" id="{8829E98A-0A84-17A9-6A73-1ACBEFA4D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1274349"/>
            <a:ext cx="3784600" cy="952500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7C4BBE3B-8247-4307-41D7-BDC660182D99}"/>
              </a:ext>
            </a:extLst>
          </p:cNvPr>
          <p:cNvSpPr/>
          <p:nvPr/>
        </p:nvSpPr>
        <p:spPr>
          <a:xfrm>
            <a:off x="3985678" y="1927758"/>
            <a:ext cx="11079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		</a:t>
            </a:r>
          </a:p>
        </p:txBody>
      </p:sp>
      <p:grpSp>
        <p:nvGrpSpPr>
          <p:cNvPr id="50" name="群組 49">
            <a:extLst>
              <a:ext uri="{FF2B5EF4-FFF2-40B4-BE49-F238E27FC236}">
                <a16:creationId xmlns:a16="http://schemas.microsoft.com/office/drawing/2014/main" id="{17321515-326D-0407-1AD7-19C4236F0B2C}"/>
              </a:ext>
            </a:extLst>
          </p:cNvPr>
          <p:cNvGrpSpPr/>
          <p:nvPr/>
        </p:nvGrpSpPr>
        <p:grpSpPr>
          <a:xfrm>
            <a:off x="4365296" y="9616440"/>
            <a:ext cx="2581414" cy="1115587"/>
            <a:chOff x="4365296" y="9616440"/>
            <a:chExt cx="2581414" cy="1115587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FD5D4EA6-955F-7F00-DBD9-CC9C3E65547F}"/>
                </a:ext>
              </a:extLst>
            </p:cNvPr>
            <p:cNvSpPr/>
            <p:nvPr/>
          </p:nvSpPr>
          <p:spPr>
            <a:xfrm>
              <a:off x="4365296" y="9716364"/>
              <a:ext cx="258141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nuts are charged to HK$20 per head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prices are in Hong Kong Dollars and</a:t>
              </a:r>
              <a:b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</a:b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subject to 10% service charge</a:t>
              </a:r>
            </a:p>
            <a:p>
              <a:pPr algn="ctr"/>
              <a:r>
                <a:rPr lang="en-US" altLang="zh-CN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C</a:t>
              </a: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orkage fee $200</a:t>
              </a:r>
            </a:p>
          </p:txBody>
        </p: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E1FB658E-4A79-CF54-6BB2-6FC4467663D4}"/>
                </a:ext>
              </a:extLst>
            </p:cNvPr>
            <p:cNvCxnSpPr/>
            <p:nvPr/>
          </p:nvCxnSpPr>
          <p:spPr>
            <a:xfrm>
              <a:off x="5110221" y="9616440"/>
              <a:ext cx="1138880" cy="0"/>
            </a:xfrm>
            <a:prstGeom prst="line">
              <a:avLst/>
            </a:prstGeom>
            <a:ln>
              <a:solidFill>
                <a:srgbClr val="967E4E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C18E9FB9-05DF-34DD-64C2-D2D498D624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681" y="408890"/>
            <a:ext cx="1138880" cy="6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4"/>
          <a:stretch/>
        </p:blipFill>
        <p:spPr>
          <a:xfrm rot="16200000">
            <a:off x="-3455837" y="3456145"/>
            <a:ext cx="10691816" cy="3779520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35"/>
          <a:stretch/>
        </p:blipFill>
        <p:spPr>
          <a:xfrm rot="16200000">
            <a:off x="306272" y="3438410"/>
            <a:ext cx="10691816" cy="381498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-2" y="-1"/>
            <a:ext cx="3779838" cy="10691814"/>
            <a:chOff x="-2" y="-1"/>
            <a:chExt cx="3779838" cy="10691814"/>
          </a:xfrm>
        </p:grpSpPr>
        <p:sp>
          <p:nvSpPr>
            <p:cNvPr id="3" name="矩形 2"/>
            <p:cNvSpPr/>
            <p:nvPr/>
          </p:nvSpPr>
          <p:spPr>
            <a:xfrm>
              <a:off x="-2" y="0"/>
              <a:ext cx="3779837" cy="10691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3779836" y="-1"/>
              <a:ext cx="0" cy="1069181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矩形 28"/>
          <p:cNvSpPr/>
          <p:nvPr/>
        </p:nvSpPr>
        <p:spPr>
          <a:xfrm>
            <a:off x="4110889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矩形 31"/>
          <p:cNvSpPr/>
          <p:nvPr/>
        </p:nvSpPr>
        <p:spPr>
          <a:xfrm>
            <a:off x="214193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9</a:t>
            </a:r>
          </a:p>
        </p:txBody>
      </p:sp>
      <p:pic>
        <p:nvPicPr>
          <p:cNvPr id="40" name="圖片 39">
            <a:extLst>
              <a:ext uri="{FF2B5EF4-FFF2-40B4-BE49-F238E27FC236}">
                <a16:creationId xmlns:a16="http://schemas.microsoft.com/office/drawing/2014/main" id="{5BB7328B-0A75-A281-0308-8F2BA2970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59" y="408890"/>
            <a:ext cx="1138880" cy="631776"/>
          </a:xfrm>
          <a:prstGeom prst="rect">
            <a:avLst/>
          </a:prstGeom>
        </p:spPr>
      </p:pic>
      <p:sp>
        <p:nvSpPr>
          <p:cNvPr id="22" name="矩形 21">
            <a:extLst>
              <a:ext uri="{FF2B5EF4-FFF2-40B4-BE49-F238E27FC236}">
                <a16:creationId xmlns:a16="http://schemas.microsoft.com/office/drawing/2014/main" id="{F73A8260-4E9D-FB09-42C0-95502C94851D}"/>
              </a:ext>
            </a:extLst>
          </p:cNvPr>
          <p:cNvSpPr/>
          <p:nvPr/>
        </p:nvSpPr>
        <p:spPr>
          <a:xfrm>
            <a:off x="3978613" y="1909072"/>
            <a:ext cx="3422732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Vodka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Absolute Citron				$102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Chopin					$132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Smirnoff					$102</a:t>
            </a:r>
          </a:p>
          <a:p>
            <a:endParaRPr lang="en-US" altLang="zh-HK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Brandy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Calvados Coeur De Lion		$212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0F2E348-F71E-2080-B7F2-7D81108576AD}"/>
              </a:ext>
            </a:extLst>
          </p:cNvPr>
          <p:cNvSpPr/>
          <p:nvPr/>
        </p:nvSpPr>
        <p:spPr>
          <a:xfrm>
            <a:off x="3978613" y="4684898"/>
            <a:ext cx="34002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Liqueurs					Glass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0A8EC13-3631-6DCC-2C39-137F87267D66}"/>
              </a:ext>
            </a:extLst>
          </p:cNvPr>
          <p:cNvSpPr/>
          <p:nvPr/>
        </p:nvSpPr>
        <p:spPr>
          <a:xfrm>
            <a:off x="3978613" y="4960564"/>
            <a:ext cx="3400290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Amaretto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Bailey’s Irish Cream			$92</a:t>
            </a:r>
          </a:p>
          <a:p>
            <a:r>
              <a:rPr lang="en-US" altLang="zh-HK" sz="1600" dirty="0" err="1"/>
              <a:t>Bénédictine</a:t>
            </a:r>
            <a:r>
              <a:rPr lang="en-US" altLang="zh-HK" sz="1600" dirty="0"/>
              <a:t> 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DOM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Cointreau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Drambuie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Grand Marnier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Kahlua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Limoncello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Sambuca					$92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Tia Maria					$92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Non-alcohol Liqueurs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Magi Amaro Venti			$88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66D00843-66B2-0225-76AA-E29DCA9686F0}"/>
              </a:ext>
            </a:extLst>
          </p:cNvPr>
          <p:cNvGrpSpPr/>
          <p:nvPr/>
        </p:nvGrpSpPr>
        <p:grpSpPr>
          <a:xfrm>
            <a:off x="4365295" y="9616440"/>
            <a:ext cx="2628732" cy="1000865"/>
            <a:chOff x="4365295" y="9616440"/>
            <a:chExt cx="2628732" cy="1000865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3E6F33C8-AA72-F7BC-FD49-3DE59975BF81}"/>
                </a:ext>
              </a:extLst>
            </p:cNvPr>
            <p:cNvSpPr/>
            <p:nvPr/>
          </p:nvSpPr>
          <p:spPr>
            <a:xfrm>
              <a:off x="4365295" y="9786308"/>
              <a:ext cx="262873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nuts are charged to HK$20 per head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prices are in Hong Kong Dollars and</a:t>
              </a:r>
              <a:b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</a:b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subject to 10% service charge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Corkage Fee $200</a:t>
              </a:r>
            </a:p>
          </p:txBody>
        </p: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EFB41094-F18D-55E9-8BA6-662F0E7ADAEB}"/>
                </a:ext>
              </a:extLst>
            </p:cNvPr>
            <p:cNvCxnSpPr/>
            <p:nvPr/>
          </p:nvCxnSpPr>
          <p:spPr>
            <a:xfrm>
              <a:off x="5110221" y="9616440"/>
              <a:ext cx="1138880" cy="0"/>
            </a:xfrm>
            <a:prstGeom prst="line">
              <a:avLst/>
            </a:prstGeom>
            <a:ln>
              <a:solidFill>
                <a:srgbClr val="967E4E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32">
            <a:extLst>
              <a:ext uri="{FF2B5EF4-FFF2-40B4-BE49-F238E27FC236}">
                <a16:creationId xmlns:a16="http://schemas.microsoft.com/office/drawing/2014/main" id="{3F039293-E2BC-B47A-6E44-0E22A56841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263" y="4040717"/>
            <a:ext cx="2146300" cy="952500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49DAA12E-0613-A0F9-B895-844AD053172E}"/>
              </a:ext>
            </a:extLst>
          </p:cNvPr>
          <p:cNvSpPr/>
          <p:nvPr/>
        </p:nvSpPr>
        <p:spPr>
          <a:xfrm>
            <a:off x="183713" y="1909072"/>
            <a:ext cx="34002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Soft Drink					Glass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07373D9C-956B-D129-3EBC-D05CE30D1FD0}"/>
              </a:ext>
            </a:extLst>
          </p:cNvPr>
          <p:cNvSpPr/>
          <p:nvPr/>
        </p:nvSpPr>
        <p:spPr>
          <a:xfrm>
            <a:off x="183713" y="2184738"/>
            <a:ext cx="326724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Coke						$58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Coke Light					$58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Seven-up					$58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Tonic Water				$58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Ginger Beer				$58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Ginger Ale					$58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pic>
        <p:nvPicPr>
          <p:cNvPr id="38" name="Picture 30">
            <a:extLst>
              <a:ext uri="{FF2B5EF4-FFF2-40B4-BE49-F238E27FC236}">
                <a16:creationId xmlns:a16="http://schemas.microsoft.com/office/drawing/2014/main" id="{943FDCA4-1D30-DCDF-F174-F4851A6FEE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19" y="1278621"/>
            <a:ext cx="2438400" cy="952500"/>
          </a:xfrm>
          <a:prstGeom prst="rect">
            <a:avLst/>
          </a:prstGeom>
        </p:spPr>
      </p:pic>
      <p:sp>
        <p:nvSpPr>
          <p:cNvPr id="39" name="矩形 38">
            <a:extLst>
              <a:ext uri="{FF2B5EF4-FFF2-40B4-BE49-F238E27FC236}">
                <a16:creationId xmlns:a16="http://schemas.microsoft.com/office/drawing/2014/main" id="{E10883E1-D136-0D66-929C-A58FF96C6230}"/>
              </a:ext>
            </a:extLst>
          </p:cNvPr>
          <p:cNvSpPr/>
          <p:nvPr/>
        </p:nvSpPr>
        <p:spPr>
          <a:xfrm>
            <a:off x="198946" y="4658697"/>
            <a:ext cx="3403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Fresh Juice		</a:t>
            </a:r>
            <a:r>
              <a:rPr lang="en-US" altLang="zh-HK" sz="1600" b="1">
                <a:ea typeface="Arial Unicode MS" panose="020B0604020202020204" pitchFamily="34" charset="-120"/>
                <a:cs typeface="Arial" panose="020B0604020202020204" pitchFamily="34" charset="0"/>
              </a:rPr>
              <a:t>	          </a:t>
            </a:r>
            <a:r>
              <a:rPr lang="en-US" altLang="zh-CN" sz="1600" b="1">
                <a:ea typeface="Arial Unicode MS" panose="020B0604020202020204" pitchFamily="34" charset="-120"/>
                <a:cs typeface="Arial" panose="020B0604020202020204" pitchFamily="34" charset="0"/>
              </a:rPr>
              <a:t>Glass</a:t>
            </a:r>
            <a:endParaRPr lang="en-US" altLang="zh-HK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70CC0567-1F52-6DC5-AB53-3CF124BBF33E}"/>
              </a:ext>
            </a:extLst>
          </p:cNvPr>
          <p:cNvSpPr/>
          <p:nvPr/>
        </p:nvSpPr>
        <p:spPr>
          <a:xfrm>
            <a:off x="198946" y="4934363"/>
            <a:ext cx="3267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Fresh Orange Juice		</a:t>
            </a:r>
            <a:r>
              <a:rPr lang="en-US" altLang="zh-HK" sz="1600">
                <a:ea typeface="Arial Unicode MS" panose="020B0604020202020204" pitchFamily="34" charset="-120"/>
                <a:cs typeface="Arial" panose="020B0604020202020204" pitchFamily="34" charset="0"/>
              </a:rPr>
              <a:t>	$58</a:t>
            </a:r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pic>
        <p:nvPicPr>
          <p:cNvPr id="42" name="Picture 45">
            <a:extLst>
              <a:ext uri="{FF2B5EF4-FFF2-40B4-BE49-F238E27FC236}">
                <a16:creationId xmlns:a16="http://schemas.microsoft.com/office/drawing/2014/main" id="{8BBBF563-B48C-3A00-5886-712738C4AE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00620"/>
            <a:ext cx="2540000" cy="952500"/>
          </a:xfrm>
          <a:prstGeom prst="rect">
            <a:avLst/>
          </a:prstGeom>
        </p:spPr>
      </p:pic>
      <p:sp>
        <p:nvSpPr>
          <p:cNvPr id="43" name="矩形 42">
            <a:extLst>
              <a:ext uri="{FF2B5EF4-FFF2-40B4-BE49-F238E27FC236}">
                <a16:creationId xmlns:a16="http://schemas.microsoft.com/office/drawing/2014/main" id="{9708A5E9-FBA4-3549-0684-674EEF64E198}"/>
              </a:ext>
            </a:extLst>
          </p:cNvPr>
          <p:cNvSpPr/>
          <p:nvPr/>
        </p:nvSpPr>
        <p:spPr>
          <a:xfrm>
            <a:off x="247533" y="6143537"/>
            <a:ext cx="3471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Sparkling Water				Bottle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1108846C-261F-DD38-B6D8-629410F3AFFC}"/>
              </a:ext>
            </a:extLst>
          </p:cNvPr>
          <p:cNvSpPr/>
          <p:nvPr/>
        </p:nvSpPr>
        <p:spPr>
          <a:xfrm>
            <a:off x="247533" y="6419203"/>
            <a:ext cx="3267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Perrier					$68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471E52AF-6490-E01B-2059-8764984C12FD}"/>
              </a:ext>
            </a:extLst>
          </p:cNvPr>
          <p:cNvSpPr/>
          <p:nvPr/>
        </p:nvSpPr>
        <p:spPr>
          <a:xfrm>
            <a:off x="247533" y="7634348"/>
            <a:ext cx="3471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Distilled Water				Bottle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B84E6CD-FEC3-4F6C-B5FB-CBD9306CD746}"/>
              </a:ext>
            </a:extLst>
          </p:cNvPr>
          <p:cNvSpPr/>
          <p:nvPr/>
        </p:nvSpPr>
        <p:spPr>
          <a:xfrm>
            <a:off x="247533" y="7910014"/>
            <a:ext cx="3267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Evian						$68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DE2D5E4-E505-98E1-9A21-62A49F2559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5" y="5504658"/>
            <a:ext cx="3581400" cy="952500"/>
          </a:xfrm>
          <a:prstGeom prst="rect">
            <a:avLst/>
          </a:prstGeom>
        </p:spPr>
      </p:pic>
      <p:pic>
        <p:nvPicPr>
          <p:cNvPr id="48" name="Picture 49">
            <a:extLst>
              <a:ext uri="{FF2B5EF4-FFF2-40B4-BE49-F238E27FC236}">
                <a16:creationId xmlns:a16="http://schemas.microsoft.com/office/drawing/2014/main" id="{E5BB8D7E-C480-BE5C-E896-A0B6A3888E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3" y="7016285"/>
            <a:ext cx="3352800" cy="952500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E20FFA76-BB6E-D5FD-CD03-852D4DBF6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681" y="408890"/>
            <a:ext cx="1138880" cy="6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0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圖片 5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4"/>
          <a:stretch/>
        </p:blipFill>
        <p:spPr>
          <a:xfrm rot="16200000">
            <a:off x="-3455837" y="3456145"/>
            <a:ext cx="10691816" cy="3779520"/>
          </a:xfrm>
          <a:prstGeom prst="rect">
            <a:avLst/>
          </a:prstGeom>
        </p:spPr>
      </p:pic>
      <p:pic>
        <p:nvPicPr>
          <p:cNvPr id="58" name="圖片 5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35"/>
          <a:stretch/>
        </p:blipFill>
        <p:spPr>
          <a:xfrm rot="16200000">
            <a:off x="306272" y="3438410"/>
            <a:ext cx="10691816" cy="381498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-2" y="-1"/>
            <a:ext cx="3779838" cy="10691814"/>
            <a:chOff x="-2" y="-1"/>
            <a:chExt cx="3779838" cy="10691814"/>
          </a:xfrm>
        </p:grpSpPr>
        <p:sp>
          <p:nvSpPr>
            <p:cNvPr id="3" name="矩形 2"/>
            <p:cNvSpPr/>
            <p:nvPr/>
          </p:nvSpPr>
          <p:spPr>
            <a:xfrm>
              <a:off x="-2" y="0"/>
              <a:ext cx="3779837" cy="10691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3779836" y="-1"/>
              <a:ext cx="0" cy="1069181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圖片 29">
            <a:extLst>
              <a:ext uri="{FF2B5EF4-FFF2-40B4-BE49-F238E27FC236}">
                <a16:creationId xmlns:a16="http://schemas.microsoft.com/office/drawing/2014/main" id="{5BB7328B-0A75-A281-0308-8F2BA2970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59" y="408890"/>
            <a:ext cx="1138880" cy="631776"/>
          </a:xfrm>
          <a:prstGeom prst="rect">
            <a:avLst/>
          </a:prstGeom>
        </p:spPr>
      </p:pic>
      <p:sp>
        <p:nvSpPr>
          <p:cNvPr id="57" name="矩形 56"/>
          <p:cNvSpPr/>
          <p:nvPr/>
        </p:nvSpPr>
        <p:spPr>
          <a:xfrm>
            <a:off x="214193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3" name="矩形 62"/>
          <p:cNvSpPr/>
          <p:nvPr/>
        </p:nvSpPr>
        <p:spPr>
          <a:xfrm>
            <a:off x="4110889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B8E6412-7090-DAF2-E1AA-98A08358C8C2}"/>
              </a:ext>
            </a:extLst>
          </p:cNvPr>
          <p:cNvSpPr/>
          <p:nvPr/>
        </p:nvSpPr>
        <p:spPr>
          <a:xfrm>
            <a:off x="183713" y="1909072"/>
            <a:ext cx="7436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Scotch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F5424D6-A898-1085-7193-903E64101624}"/>
              </a:ext>
            </a:extLst>
          </p:cNvPr>
          <p:cNvSpPr/>
          <p:nvPr/>
        </p:nvSpPr>
        <p:spPr>
          <a:xfrm>
            <a:off x="183713" y="2184737"/>
            <a:ext cx="263416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CHIVAS Regal 12 Years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Dimple 12 Years</a:t>
            </a:r>
          </a:p>
          <a:p>
            <a:r>
              <a:rPr lang="en-US" altLang="zh-TW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Dimple 15 Years</a:t>
            </a:r>
          </a:p>
          <a:p>
            <a:r>
              <a:rPr lang="en-US" altLang="zh-TW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Johnnie Walker Red Label</a:t>
            </a:r>
          </a:p>
          <a:p>
            <a:r>
              <a:rPr lang="en-US" altLang="zh-TW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Johnnie Walker Black Label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Johnnie Walker Gold Label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Johnnie Walker Blue Label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Matisse Old Scotch Whisky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The Famous Grouse 12 Years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The Macallan 12 Years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8F76F53-3756-DF9B-D4CB-EC7D53DC4C1D}"/>
              </a:ext>
            </a:extLst>
          </p:cNvPr>
          <p:cNvSpPr/>
          <p:nvPr/>
        </p:nvSpPr>
        <p:spPr>
          <a:xfrm flipH="1">
            <a:off x="1737756" y="1887810"/>
            <a:ext cx="20903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$138     $980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	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                  $138 $1,080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$208 $2,200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$358 $4,180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$118</a:t>
            </a:r>
            <a:r>
              <a:rPr lang="zh-TW" altLang="en-US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   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</a:t>
            </a:r>
            <a:r>
              <a:rPr lang="en-US" altLang="zh-TW" sz="1600" dirty="0">
                <a:ea typeface="Arial Unicode MS" panose="020B0604020202020204" pitchFamily="34" charset="-120"/>
                <a:cs typeface="Arial" panose="020B0604020202020204" pitchFamily="34" charset="0"/>
              </a:rPr>
              <a:t>788</a:t>
            </a:r>
          </a:p>
          <a:p>
            <a:pPr algn="r"/>
            <a:r>
              <a:rPr lang="en-US" altLang="zh-TW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$98    $888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                  $158 $1,480 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B320D20-0954-DDEC-C9FB-5452503D81A8}"/>
              </a:ext>
            </a:extLst>
          </p:cNvPr>
          <p:cNvSpPr/>
          <p:nvPr/>
        </p:nvSpPr>
        <p:spPr>
          <a:xfrm>
            <a:off x="183713" y="4704998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Irish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5780585-44B7-7B37-600A-C24A02A3E8E6}"/>
              </a:ext>
            </a:extLst>
          </p:cNvPr>
          <p:cNvSpPr/>
          <p:nvPr/>
        </p:nvSpPr>
        <p:spPr>
          <a:xfrm>
            <a:off x="183713" y="4980664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John Jameson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2239CBC-8BFD-C787-4CCC-6ADBBD6F55A4}"/>
              </a:ext>
            </a:extLst>
          </p:cNvPr>
          <p:cNvSpPr/>
          <p:nvPr/>
        </p:nvSpPr>
        <p:spPr>
          <a:xfrm flipH="1">
            <a:off x="1898525" y="4698763"/>
            <a:ext cx="1846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2A82C3D-351A-8DBC-2919-F57D59EE32D0}"/>
              </a:ext>
            </a:extLst>
          </p:cNvPr>
          <p:cNvSpPr/>
          <p:nvPr/>
        </p:nvSpPr>
        <p:spPr>
          <a:xfrm>
            <a:off x="183713" y="5537389"/>
            <a:ext cx="8178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Canada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8423D72-422A-E273-0C0F-126B79854B20}"/>
              </a:ext>
            </a:extLst>
          </p:cNvPr>
          <p:cNvSpPr/>
          <p:nvPr/>
        </p:nvSpPr>
        <p:spPr>
          <a:xfrm>
            <a:off x="183713" y="5813055"/>
            <a:ext cx="1372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Canadian Club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069126B-66C4-9A01-FA72-6FA359E7175B}"/>
              </a:ext>
            </a:extLst>
          </p:cNvPr>
          <p:cNvSpPr/>
          <p:nvPr/>
        </p:nvSpPr>
        <p:spPr>
          <a:xfrm flipH="1">
            <a:off x="1898525" y="5531154"/>
            <a:ext cx="1846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91A6568-D894-E85D-3228-94B0621E5A16}"/>
              </a:ext>
            </a:extLst>
          </p:cNvPr>
          <p:cNvSpPr/>
          <p:nvPr/>
        </p:nvSpPr>
        <p:spPr>
          <a:xfrm>
            <a:off x="183713" y="6315464"/>
            <a:ext cx="539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USA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C55B3B9-1910-9A5D-7CA1-47F39648D4DB}"/>
              </a:ext>
            </a:extLst>
          </p:cNvPr>
          <p:cNvSpPr/>
          <p:nvPr/>
        </p:nvSpPr>
        <p:spPr>
          <a:xfrm>
            <a:off x="183713" y="6591130"/>
            <a:ext cx="22586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Jim Beam (Bourbon)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Jack Daniel’s (Tennessee)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Southern Comfort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674C7DD-9C28-2BA7-F7D5-82ED17959BF2}"/>
              </a:ext>
            </a:extLst>
          </p:cNvPr>
          <p:cNvSpPr/>
          <p:nvPr/>
        </p:nvSpPr>
        <p:spPr>
          <a:xfrm flipH="1">
            <a:off x="1898525" y="6309229"/>
            <a:ext cx="1846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$93            -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34304B5-34A8-F467-0AD1-75C6632A0E0A}"/>
              </a:ext>
            </a:extLst>
          </p:cNvPr>
          <p:cNvSpPr/>
          <p:nvPr/>
        </p:nvSpPr>
        <p:spPr>
          <a:xfrm>
            <a:off x="183713" y="7627828"/>
            <a:ext cx="15102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Japan &amp; Taiwan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C1B58C9-A8DC-CAEB-3172-ABEECAD8E9A2}"/>
              </a:ext>
            </a:extLst>
          </p:cNvPr>
          <p:cNvSpPr/>
          <p:nvPr/>
        </p:nvSpPr>
        <p:spPr>
          <a:xfrm>
            <a:off x="183713" y="7903494"/>
            <a:ext cx="20370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Hakushu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12 Years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Hibiki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Whisky 17 Years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Kavalan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Whisky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29AA806-FE64-D337-9A49-25BDECBB7D9A}"/>
              </a:ext>
            </a:extLst>
          </p:cNvPr>
          <p:cNvSpPr/>
          <p:nvPr/>
        </p:nvSpPr>
        <p:spPr>
          <a:xfrm flipH="1">
            <a:off x="1898525" y="7621593"/>
            <a:ext cx="1846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$168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$308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$98            -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148D621-A500-858F-7DA7-5C55FC623383}"/>
              </a:ext>
            </a:extLst>
          </p:cNvPr>
          <p:cNvSpPr/>
          <p:nvPr/>
        </p:nvSpPr>
        <p:spPr>
          <a:xfrm>
            <a:off x="183713" y="8910747"/>
            <a:ext cx="12554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Malt Whisky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36C9520-527A-6D53-5CFD-117149C403B2}"/>
              </a:ext>
            </a:extLst>
          </p:cNvPr>
          <p:cNvSpPr/>
          <p:nvPr/>
        </p:nvSpPr>
        <p:spPr>
          <a:xfrm>
            <a:off x="183713" y="9186413"/>
            <a:ext cx="23223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Balvenie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12 Years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Glenfarclas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12 Years</a:t>
            </a:r>
          </a:p>
          <a:p>
            <a:r>
              <a:rPr lang="en-US" altLang="zh-HK" sz="1600" dirty="0" err="1"/>
              <a:t>Macallan</a:t>
            </a:r>
            <a:r>
              <a:rPr lang="en-US" altLang="zh-HK" sz="1600" dirty="0"/>
              <a:t> 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Whisky 18 Years</a:t>
            </a:r>
            <a:endParaRPr lang="zh-HK" altLang="en-US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247AF74-DEB7-523B-BC0A-B439C06DA9B1}"/>
              </a:ext>
            </a:extLst>
          </p:cNvPr>
          <p:cNvSpPr/>
          <p:nvPr/>
        </p:nvSpPr>
        <p:spPr>
          <a:xfrm flipH="1">
            <a:off x="1898525" y="8904512"/>
            <a:ext cx="1846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$158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$158            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$350            -</a:t>
            </a:r>
          </a:p>
        </p:txBody>
      </p:sp>
      <p:pic>
        <p:nvPicPr>
          <p:cNvPr id="23" name="Picture 59">
            <a:extLst>
              <a:ext uri="{FF2B5EF4-FFF2-40B4-BE49-F238E27FC236}">
                <a16:creationId xmlns:a16="http://schemas.microsoft.com/office/drawing/2014/main" id="{63926FE5-495A-759F-F9C9-6E77919338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04" y="1272983"/>
            <a:ext cx="1955800" cy="952500"/>
          </a:xfrm>
          <a:prstGeom prst="rect">
            <a:avLst/>
          </a:prstGeom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B2A7F2E2-1644-6F74-8C0C-6D06CD9BC06F}"/>
              </a:ext>
            </a:extLst>
          </p:cNvPr>
          <p:cNvSpPr/>
          <p:nvPr/>
        </p:nvSpPr>
        <p:spPr>
          <a:xfrm>
            <a:off x="3978613" y="1941162"/>
            <a:ext cx="295465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Coffee and Tea				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Coffee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Cappuccino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Coffee Latte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Single Espresso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Double Espresso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Lemon Tea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Milk Tea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Chocolate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CFB0D40-980F-4ED6-76B2-A9934FDB9833}"/>
              </a:ext>
            </a:extLst>
          </p:cNvPr>
          <p:cNvSpPr/>
          <p:nvPr/>
        </p:nvSpPr>
        <p:spPr>
          <a:xfrm flipH="1">
            <a:off x="5468871" y="1945653"/>
            <a:ext cx="18466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Hot	    Iced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	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$68	     	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$58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DB60E00-281A-6BBF-B553-09FB50AD53D8}"/>
              </a:ext>
            </a:extLst>
          </p:cNvPr>
          <p:cNvSpPr/>
          <p:nvPr/>
        </p:nvSpPr>
        <p:spPr>
          <a:xfrm>
            <a:off x="3978613" y="5060711"/>
            <a:ext cx="19223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Tea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Camomile Tea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Earl Grey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English Breakfast Tea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Jasmine Green Tea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B736BB4-D9B3-6A50-E709-38F1BFB0AA24}"/>
              </a:ext>
            </a:extLst>
          </p:cNvPr>
          <p:cNvSpPr/>
          <p:nvPr/>
        </p:nvSpPr>
        <p:spPr>
          <a:xfrm flipH="1">
            <a:off x="5468871" y="5065202"/>
            <a:ext cx="18466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Hot	    Iced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	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	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	-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$48	     	-</a:t>
            </a:r>
          </a:p>
        </p:txBody>
      </p:sp>
      <p:pic>
        <p:nvPicPr>
          <p:cNvPr id="28" name="Picture 33">
            <a:extLst>
              <a:ext uri="{FF2B5EF4-FFF2-40B4-BE49-F238E27FC236}">
                <a16:creationId xmlns:a16="http://schemas.microsoft.com/office/drawing/2014/main" id="{B8055599-EE50-F3EA-B656-CE5A6E5AD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668" y="1259739"/>
            <a:ext cx="2870200" cy="952500"/>
          </a:xfrm>
          <a:prstGeom prst="rect">
            <a:avLst/>
          </a:prstGeom>
        </p:spPr>
      </p:pic>
      <p:pic>
        <p:nvPicPr>
          <p:cNvPr id="29" name="Picture 36">
            <a:extLst>
              <a:ext uri="{FF2B5EF4-FFF2-40B4-BE49-F238E27FC236}">
                <a16:creationId xmlns:a16="http://schemas.microsoft.com/office/drawing/2014/main" id="{8CA5E58A-1501-95D8-0870-E043E51816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440" y="4419353"/>
            <a:ext cx="3009900" cy="952500"/>
          </a:xfrm>
          <a:prstGeom prst="rect">
            <a:avLst/>
          </a:prstGeom>
        </p:spPr>
      </p:pic>
      <p:grpSp>
        <p:nvGrpSpPr>
          <p:cNvPr id="31" name="群組 30">
            <a:extLst>
              <a:ext uri="{FF2B5EF4-FFF2-40B4-BE49-F238E27FC236}">
                <a16:creationId xmlns:a16="http://schemas.microsoft.com/office/drawing/2014/main" id="{EFD008A1-EEDE-49EF-6BE7-4B3D13A94DCE}"/>
              </a:ext>
            </a:extLst>
          </p:cNvPr>
          <p:cNvGrpSpPr/>
          <p:nvPr/>
        </p:nvGrpSpPr>
        <p:grpSpPr>
          <a:xfrm>
            <a:off x="4365295" y="9616440"/>
            <a:ext cx="2628732" cy="1000865"/>
            <a:chOff x="4365295" y="9616440"/>
            <a:chExt cx="2628732" cy="1000865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98E588EB-D2D9-3AB8-1860-B13A9C20A7B5}"/>
                </a:ext>
              </a:extLst>
            </p:cNvPr>
            <p:cNvSpPr/>
            <p:nvPr/>
          </p:nvSpPr>
          <p:spPr>
            <a:xfrm>
              <a:off x="4365295" y="9786308"/>
              <a:ext cx="262873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nuts are charged to HK$20 per head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prices are in Hong Kong Dollars and</a:t>
              </a:r>
              <a:b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</a:b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subject to 10% service charge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Corkage Fee $200</a:t>
              </a:r>
            </a:p>
          </p:txBody>
        </p: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876E4F0D-65C2-311A-AAF6-F0CABC8ACF5E}"/>
                </a:ext>
              </a:extLst>
            </p:cNvPr>
            <p:cNvCxnSpPr/>
            <p:nvPr/>
          </p:nvCxnSpPr>
          <p:spPr>
            <a:xfrm>
              <a:off x="5110221" y="9616440"/>
              <a:ext cx="1138880" cy="0"/>
            </a:xfrm>
            <a:prstGeom prst="line">
              <a:avLst/>
            </a:prstGeom>
            <a:ln>
              <a:solidFill>
                <a:srgbClr val="967E4E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圖片 33">
            <a:extLst>
              <a:ext uri="{FF2B5EF4-FFF2-40B4-BE49-F238E27FC236}">
                <a16:creationId xmlns:a16="http://schemas.microsoft.com/office/drawing/2014/main" id="{6954E91D-871B-1837-ACFD-DA1A29220C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221" y="336558"/>
            <a:ext cx="1138880" cy="6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4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圖片 5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4"/>
          <a:stretch/>
        </p:blipFill>
        <p:spPr>
          <a:xfrm rot="16200000">
            <a:off x="-3455837" y="3456145"/>
            <a:ext cx="10691816" cy="3779520"/>
          </a:xfrm>
          <a:prstGeom prst="rect">
            <a:avLst/>
          </a:prstGeom>
        </p:spPr>
      </p:pic>
      <p:pic>
        <p:nvPicPr>
          <p:cNvPr id="58" name="圖片 5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35"/>
          <a:stretch/>
        </p:blipFill>
        <p:spPr>
          <a:xfrm rot="16200000">
            <a:off x="306272" y="3438410"/>
            <a:ext cx="10691816" cy="381498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-2" y="-1"/>
            <a:ext cx="3779838" cy="10691814"/>
            <a:chOff x="-2" y="-1"/>
            <a:chExt cx="3779838" cy="10691814"/>
          </a:xfrm>
        </p:grpSpPr>
        <p:sp>
          <p:nvSpPr>
            <p:cNvPr id="3" name="矩形 2"/>
            <p:cNvSpPr/>
            <p:nvPr/>
          </p:nvSpPr>
          <p:spPr>
            <a:xfrm>
              <a:off x="-2" y="0"/>
              <a:ext cx="3779837" cy="10691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3779836" y="-1"/>
              <a:ext cx="0" cy="1069181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矩形 55"/>
          <p:cNvSpPr/>
          <p:nvPr/>
        </p:nvSpPr>
        <p:spPr>
          <a:xfrm>
            <a:off x="4110889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55" name="圖片 54">
            <a:extLst>
              <a:ext uri="{FF2B5EF4-FFF2-40B4-BE49-F238E27FC236}">
                <a16:creationId xmlns:a16="http://schemas.microsoft.com/office/drawing/2014/main" id="{5BB7328B-0A75-A281-0308-8F2BA2970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59" y="408890"/>
            <a:ext cx="1138880" cy="631776"/>
          </a:xfrm>
          <a:prstGeom prst="rect">
            <a:avLst/>
          </a:prstGeom>
        </p:spPr>
      </p:pic>
      <p:sp>
        <p:nvSpPr>
          <p:cNvPr id="64" name="矩形 63"/>
          <p:cNvSpPr/>
          <p:nvPr/>
        </p:nvSpPr>
        <p:spPr>
          <a:xfrm>
            <a:off x="214193" y="10295611"/>
            <a:ext cx="3173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200" dirty="0">
                <a:ea typeface="Arial Unicode MS" panose="020B0604020202020204" pitchFamily="34" charset="-12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E722868-B56F-35BB-7477-F477526303EC}"/>
              </a:ext>
            </a:extLst>
          </p:cNvPr>
          <p:cNvSpPr/>
          <p:nvPr/>
        </p:nvSpPr>
        <p:spPr>
          <a:xfrm>
            <a:off x="3978613" y="1943340"/>
            <a:ext cx="3475631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Cocktail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Around The World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Bloody Mary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Cosmopolitan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Manhattan	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Mai Tai	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Martini Cocktail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Salt Dog	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Sex on the Beach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Snowball					$112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White Russia				$112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3D3752A-5971-1D6C-24FB-DF8CF4484B99}"/>
              </a:ext>
            </a:extLst>
          </p:cNvPr>
          <p:cNvSpPr/>
          <p:nvPr/>
        </p:nvSpPr>
        <p:spPr>
          <a:xfrm>
            <a:off x="3978613" y="5636421"/>
            <a:ext cx="34002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Mocktail					Glass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Fruit Punch				$98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Lime Soda					$98</a:t>
            </a:r>
          </a:p>
        </p:txBody>
      </p:sp>
      <p:pic>
        <p:nvPicPr>
          <p:cNvPr id="20" name="Picture 60">
            <a:extLst>
              <a:ext uri="{FF2B5EF4-FFF2-40B4-BE49-F238E27FC236}">
                <a16:creationId xmlns:a16="http://schemas.microsoft.com/office/drawing/2014/main" id="{7A6675CF-19F1-1D98-B08A-468626690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131" y="1271361"/>
            <a:ext cx="2057400" cy="952500"/>
          </a:xfrm>
          <a:prstGeom prst="rect">
            <a:avLst/>
          </a:prstGeom>
        </p:spPr>
      </p:pic>
      <p:pic>
        <p:nvPicPr>
          <p:cNvPr id="21" name="Picture 61">
            <a:extLst>
              <a:ext uri="{FF2B5EF4-FFF2-40B4-BE49-F238E27FC236}">
                <a16:creationId xmlns:a16="http://schemas.microsoft.com/office/drawing/2014/main" id="{D8DE975D-8115-8B81-89E5-98F5BFA895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435" y="4980171"/>
            <a:ext cx="2171700" cy="952500"/>
          </a:xfrm>
          <a:prstGeom prst="rect">
            <a:avLst/>
          </a:prstGeom>
        </p:spPr>
      </p:pic>
      <p:grpSp>
        <p:nvGrpSpPr>
          <p:cNvPr id="22" name="群組 21">
            <a:extLst>
              <a:ext uri="{FF2B5EF4-FFF2-40B4-BE49-F238E27FC236}">
                <a16:creationId xmlns:a16="http://schemas.microsoft.com/office/drawing/2014/main" id="{4183D391-188F-7871-7C6D-5B495CE35EDD}"/>
              </a:ext>
            </a:extLst>
          </p:cNvPr>
          <p:cNvGrpSpPr/>
          <p:nvPr/>
        </p:nvGrpSpPr>
        <p:grpSpPr>
          <a:xfrm>
            <a:off x="4365295" y="9616440"/>
            <a:ext cx="2628732" cy="1000865"/>
            <a:chOff x="4365295" y="9616440"/>
            <a:chExt cx="2628732" cy="1000865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64D25293-45C3-B50F-C946-4BBB191D1B38}"/>
                </a:ext>
              </a:extLst>
            </p:cNvPr>
            <p:cNvSpPr/>
            <p:nvPr/>
          </p:nvSpPr>
          <p:spPr>
            <a:xfrm>
              <a:off x="4365295" y="9786308"/>
              <a:ext cx="262873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nuts are charged to HK$20 per head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prices are in Hong Kong Dollars and</a:t>
              </a:r>
              <a:b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</a:b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subject to 10% service charge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Corkage Fee $200</a:t>
              </a: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A3C22765-425D-4FC2-B841-BC95D509A18B}"/>
                </a:ext>
              </a:extLst>
            </p:cNvPr>
            <p:cNvCxnSpPr/>
            <p:nvPr/>
          </p:nvCxnSpPr>
          <p:spPr>
            <a:xfrm>
              <a:off x="5110221" y="9616440"/>
              <a:ext cx="1138880" cy="0"/>
            </a:xfrm>
            <a:prstGeom prst="line">
              <a:avLst/>
            </a:prstGeom>
            <a:ln>
              <a:solidFill>
                <a:srgbClr val="967E4E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6F38C7FC-7118-31B5-64B3-2BB8BA62965B}"/>
              </a:ext>
            </a:extLst>
          </p:cNvPr>
          <p:cNvSpPr/>
          <p:nvPr/>
        </p:nvSpPr>
        <p:spPr>
          <a:xfrm>
            <a:off x="168102" y="1928826"/>
            <a:ext cx="295465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Regal Brand				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Regal Margaux 2006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Regal Margaux 2015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Regal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Mapachi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2018 (PT)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Regal Red Wine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Regal White Wine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FD36481-4225-5634-A083-A3AA7CFEFFDF}"/>
              </a:ext>
            </a:extLst>
          </p:cNvPr>
          <p:cNvSpPr/>
          <p:nvPr/>
        </p:nvSpPr>
        <p:spPr>
          <a:xfrm flipH="1">
            <a:off x="1658360" y="1933317"/>
            <a:ext cx="18466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Glass   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-	$520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-	$520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-	$210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$82	   $450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$82	   $450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74A4826B-7583-8EE4-43D3-191B3DAB0A1C}"/>
              </a:ext>
            </a:extLst>
          </p:cNvPr>
          <p:cNvSpPr/>
          <p:nvPr/>
        </p:nvSpPr>
        <p:spPr>
          <a:xfrm>
            <a:off x="168102" y="4327728"/>
            <a:ext cx="295465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Sparkling Wine				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Saint Louis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Blanc de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Blancs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Brut 75cl</a:t>
            </a:r>
          </a:p>
          <a:p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6F7FF8F-4774-6F93-DE6F-33E3C28F2A8D}"/>
              </a:ext>
            </a:extLst>
          </p:cNvPr>
          <p:cNvSpPr/>
          <p:nvPr/>
        </p:nvSpPr>
        <p:spPr>
          <a:xfrm flipH="1">
            <a:off x="1658360" y="4332219"/>
            <a:ext cx="1846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Bottle</a:t>
            </a:r>
          </a:p>
          <a:p>
            <a:pPr algn="r"/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$428</a:t>
            </a:r>
          </a:p>
          <a:p>
            <a:pPr algn="r"/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pic>
        <p:nvPicPr>
          <p:cNvPr id="43" name="Picture 30">
            <a:extLst>
              <a:ext uri="{FF2B5EF4-FFF2-40B4-BE49-F238E27FC236}">
                <a16:creationId xmlns:a16="http://schemas.microsoft.com/office/drawing/2014/main" id="{3421FCD7-448B-8466-41BC-BEF4171E31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40" y="1275106"/>
            <a:ext cx="2768600" cy="952500"/>
          </a:xfrm>
          <a:prstGeom prst="rect">
            <a:avLst/>
          </a:prstGeom>
        </p:spPr>
      </p:pic>
      <p:pic>
        <p:nvPicPr>
          <p:cNvPr id="44" name="Picture 31">
            <a:extLst>
              <a:ext uri="{FF2B5EF4-FFF2-40B4-BE49-F238E27FC236}">
                <a16:creationId xmlns:a16="http://schemas.microsoft.com/office/drawing/2014/main" id="{CE61D774-71F2-B6F1-B0CB-FAB369CD16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26" y="3675956"/>
            <a:ext cx="3429000" cy="95250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DD6C9564-587A-1CDA-E517-86EEB154CD01}"/>
              </a:ext>
            </a:extLst>
          </p:cNvPr>
          <p:cNvSpPr txBox="1"/>
          <p:nvPr/>
        </p:nvSpPr>
        <p:spPr>
          <a:xfrm>
            <a:off x="180772" y="5279883"/>
            <a:ext cx="33242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dirty="0">
                <a:solidFill>
                  <a:srgbClr val="DED5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Champagne</a:t>
            </a:r>
            <a:endParaRPr lang="zh-HK" altLang="en-US" sz="3600" dirty="0">
              <a:solidFill>
                <a:srgbClr val="DED5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ECAEBF2-DCCB-2D12-278D-C1EA211D6184}"/>
              </a:ext>
            </a:extLst>
          </p:cNvPr>
          <p:cNvSpPr/>
          <p:nvPr/>
        </p:nvSpPr>
        <p:spPr>
          <a:xfrm>
            <a:off x="200302" y="5827479"/>
            <a:ext cx="3597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Champagne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</a:t>
            </a:r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                                   Bottle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Veuve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Clicquot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Burt                        $890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0AD13EC-C051-2E1A-6E91-0460D7F65C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11" y="379047"/>
            <a:ext cx="1138880" cy="6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64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圖片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66072" y="1566066"/>
            <a:ext cx="10691816" cy="7559678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-2" y="-1"/>
            <a:ext cx="3779838" cy="10691814"/>
            <a:chOff x="-2" y="-1"/>
            <a:chExt cx="3779838" cy="10691814"/>
          </a:xfrm>
        </p:grpSpPr>
        <p:sp>
          <p:nvSpPr>
            <p:cNvPr id="3" name="矩形 2"/>
            <p:cNvSpPr/>
            <p:nvPr/>
          </p:nvSpPr>
          <p:spPr>
            <a:xfrm>
              <a:off x="-2" y="0"/>
              <a:ext cx="3779837" cy="10691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3779836" y="-1"/>
              <a:ext cx="0" cy="1069181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圖片 29">
            <a:extLst>
              <a:ext uri="{FF2B5EF4-FFF2-40B4-BE49-F238E27FC236}">
                <a16:creationId xmlns:a16="http://schemas.microsoft.com/office/drawing/2014/main" id="{5BB7328B-0A75-A281-0308-8F2BA2970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59" y="408890"/>
            <a:ext cx="1138880" cy="631776"/>
          </a:xfrm>
          <a:prstGeom prst="rect">
            <a:avLst/>
          </a:prstGeom>
        </p:spPr>
      </p:pic>
      <p:grpSp>
        <p:nvGrpSpPr>
          <p:cNvPr id="70" name="群組 69"/>
          <p:cNvGrpSpPr/>
          <p:nvPr/>
        </p:nvGrpSpPr>
        <p:grpSpPr>
          <a:xfrm>
            <a:off x="214193" y="10295611"/>
            <a:ext cx="7070133" cy="276999"/>
            <a:chOff x="214193" y="10143211"/>
            <a:chExt cx="7070133" cy="276999"/>
          </a:xfrm>
        </p:grpSpPr>
        <p:sp>
          <p:nvSpPr>
            <p:cNvPr id="71" name="矩形 70"/>
            <p:cNvSpPr/>
            <p:nvPr/>
          </p:nvSpPr>
          <p:spPr>
            <a:xfrm>
              <a:off x="4110889" y="10143211"/>
              <a:ext cx="317343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HK" sz="1200" dirty="0">
                  <a:ea typeface="Arial Unicode MS" panose="020B0604020202020204" pitchFamily="34" charset="-12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72" name="矩形 71"/>
            <p:cNvSpPr/>
            <p:nvPr/>
          </p:nvSpPr>
          <p:spPr>
            <a:xfrm>
              <a:off x="214193" y="10143211"/>
              <a:ext cx="317343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HK" sz="1200" dirty="0">
                  <a:ea typeface="Arial Unicode MS" panose="020B0604020202020204" pitchFamily="34" charset="-12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ABBA06AB-0E31-2BA4-66EB-9AFE7C819DBD}"/>
              </a:ext>
            </a:extLst>
          </p:cNvPr>
          <p:cNvSpPr/>
          <p:nvPr/>
        </p:nvSpPr>
        <p:spPr>
          <a:xfrm>
            <a:off x="3889019" y="3820426"/>
            <a:ext cx="16033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Bottle Craft Beer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E3DD80B-81E6-D7A0-96C4-A2C4B99BE8D7}"/>
              </a:ext>
            </a:extLst>
          </p:cNvPr>
          <p:cNvSpPr/>
          <p:nvPr/>
        </p:nvSpPr>
        <p:spPr>
          <a:xfrm>
            <a:off x="3889019" y="4096092"/>
            <a:ext cx="254800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Brooklyn Larger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Brooklyn Defender IPA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YAU - Fat Siu Yau Pale Ale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YAU - Joy Guy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Suen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Yau T.IPA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YAU -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Bor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Yau Larger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Poretti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Orignale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(No.4)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BAV -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Dritta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Pale Ale 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BAV - Alouette Blanche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BAV - Strike IPA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BAV - </a:t>
            </a:r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Furia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Scotch Ale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13D05F8-2343-EA81-7BC4-3FAD2DE6C0A3}"/>
              </a:ext>
            </a:extLst>
          </p:cNvPr>
          <p:cNvSpPr/>
          <p:nvPr/>
        </p:nvSpPr>
        <p:spPr>
          <a:xfrm flipH="1">
            <a:off x="5603831" y="3828705"/>
            <a:ext cx="18466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>
                <a:ea typeface="Arial Unicode MS" panose="020B0604020202020204" pitchFamily="34" charset="-120"/>
                <a:cs typeface="Arial" panose="020B0604020202020204" pitchFamily="34" charset="0"/>
              </a:rPr>
              <a:t>$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E61AF5A-425B-75B3-F0BD-B655DC6322F8}"/>
              </a:ext>
            </a:extLst>
          </p:cNvPr>
          <p:cNvSpPr/>
          <p:nvPr/>
        </p:nvSpPr>
        <p:spPr>
          <a:xfrm>
            <a:off x="3889019" y="1921473"/>
            <a:ext cx="11424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Bottle Beer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04BBBC7-9B66-6B16-29D2-943531C4C39B}"/>
              </a:ext>
            </a:extLst>
          </p:cNvPr>
          <p:cNvSpPr/>
          <p:nvPr/>
        </p:nvSpPr>
        <p:spPr>
          <a:xfrm>
            <a:off x="3889019" y="2197139"/>
            <a:ext cx="22031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Blue Girl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Kronrnbourg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1664 Blanc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Carlsberg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San Miguel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Tsing Tao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354E13D-0A49-DAC5-B225-032BE163895D}"/>
              </a:ext>
            </a:extLst>
          </p:cNvPr>
          <p:cNvSpPr/>
          <p:nvPr/>
        </p:nvSpPr>
        <p:spPr>
          <a:xfrm flipH="1">
            <a:off x="5603831" y="1944266"/>
            <a:ext cx="18466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Bottle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</p:txBody>
      </p:sp>
      <p:pic>
        <p:nvPicPr>
          <p:cNvPr id="13" name="Picture 38">
            <a:extLst>
              <a:ext uri="{FF2B5EF4-FFF2-40B4-BE49-F238E27FC236}">
                <a16:creationId xmlns:a16="http://schemas.microsoft.com/office/drawing/2014/main" id="{ADBD9964-2484-4DD4-62F2-9A448996DB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688" y="1290714"/>
            <a:ext cx="2514600" cy="952500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01B249EC-0947-C89A-8185-864754E0DC45}"/>
              </a:ext>
            </a:extLst>
          </p:cNvPr>
          <p:cNvGrpSpPr/>
          <p:nvPr/>
        </p:nvGrpSpPr>
        <p:grpSpPr>
          <a:xfrm>
            <a:off x="4365295" y="9616440"/>
            <a:ext cx="2628732" cy="1000865"/>
            <a:chOff x="4365295" y="9616440"/>
            <a:chExt cx="2628732" cy="1000865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BB1890C-B074-3D33-BE61-E0C1ED9E5D7B}"/>
                </a:ext>
              </a:extLst>
            </p:cNvPr>
            <p:cNvSpPr/>
            <p:nvPr/>
          </p:nvSpPr>
          <p:spPr>
            <a:xfrm>
              <a:off x="4365295" y="9786308"/>
              <a:ext cx="262873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nuts are charged to HK$20 per head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All prices are in Hong Kong Dollars and</a:t>
              </a:r>
              <a:b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</a:br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subject to 10% service charge</a:t>
              </a:r>
            </a:p>
            <a:p>
              <a:pPr algn="ctr"/>
              <a:r>
                <a:rPr lang="en-US" altLang="zh-HK" sz="1200" dirty="0">
                  <a:solidFill>
                    <a:srgbClr val="967E4E">
                      <a:alpha val="50000"/>
                    </a:srgbClr>
                  </a:solidFill>
                  <a:ea typeface="Arial Unicode MS" panose="020B0604020202020204" pitchFamily="34" charset="-120"/>
                  <a:cs typeface="Arial" panose="020B0604020202020204" pitchFamily="34" charset="0"/>
                </a:rPr>
                <a:t>Corkage Fee $200</a:t>
              </a: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7A6B1EB6-635F-D439-39CF-59743D51086F}"/>
                </a:ext>
              </a:extLst>
            </p:cNvPr>
            <p:cNvCxnSpPr/>
            <p:nvPr/>
          </p:nvCxnSpPr>
          <p:spPr>
            <a:xfrm>
              <a:off x="5110221" y="9616440"/>
              <a:ext cx="1138880" cy="0"/>
            </a:xfrm>
            <a:prstGeom prst="line">
              <a:avLst/>
            </a:prstGeom>
            <a:ln>
              <a:solidFill>
                <a:srgbClr val="967E4E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41C81D8D-CE59-26E3-5E49-9B42CBABB680}"/>
              </a:ext>
            </a:extLst>
          </p:cNvPr>
          <p:cNvSpPr/>
          <p:nvPr/>
        </p:nvSpPr>
        <p:spPr>
          <a:xfrm>
            <a:off x="183713" y="1909072"/>
            <a:ext cx="13131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Draught Beer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43BE0AD-FF96-FEB1-FE5C-85747A041C8C}"/>
              </a:ext>
            </a:extLst>
          </p:cNvPr>
          <p:cNvSpPr/>
          <p:nvPr/>
        </p:nvSpPr>
        <p:spPr>
          <a:xfrm>
            <a:off x="183713" y="2184738"/>
            <a:ext cx="223356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Asahi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Carlsberg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Carlsberg Smooth</a:t>
            </a: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Guinness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Hoegaarden</a:t>
            </a:r>
            <a:endParaRPr lang="en-US" altLang="zh-HK" sz="1600" dirty="0"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Stella Artois</a:t>
            </a:r>
          </a:p>
          <a:p>
            <a:r>
              <a:rPr lang="en-US" altLang="zh-HK" sz="1600" dirty="0" err="1">
                <a:ea typeface="Arial Unicode MS" panose="020B0604020202020204" pitchFamily="34" charset="-120"/>
                <a:cs typeface="Arial" panose="020B0604020202020204" pitchFamily="34" charset="0"/>
              </a:rPr>
              <a:t>Kronenbourg</a:t>
            </a:r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 1664 Blanc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3692EA9-555F-77F9-F1C7-F8B009B04565}"/>
              </a:ext>
            </a:extLst>
          </p:cNvPr>
          <p:cNvSpPr/>
          <p:nvPr/>
        </p:nvSpPr>
        <p:spPr>
          <a:xfrm flipH="1">
            <a:off x="1898525" y="1946379"/>
            <a:ext cx="18466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Half-pint	Full-pint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$118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$86	       $108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$118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$128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$128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$128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$96	       $128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3B59DDA-F73B-7351-AF62-DE1AB34E03F1}"/>
              </a:ext>
            </a:extLst>
          </p:cNvPr>
          <p:cNvSpPr/>
          <p:nvPr/>
        </p:nvSpPr>
        <p:spPr>
          <a:xfrm>
            <a:off x="202404" y="4794930"/>
            <a:ext cx="16721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Alcohol-free Beer</a:t>
            </a:r>
            <a:endParaRPr lang="zh-HK" altLang="en-US" sz="1600" b="1" dirty="0">
              <a:ea typeface="Arial Unicode MS" panose="020B060402020202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DFD40CA3-81D8-A81E-4D27-54EF3D7334A4}"/>
              </a:ext>
            </a:extLst>
          </p:cNvPr>
          <p:cNvSpPr/>
          <p:nvPr/>
        </p:nvSpPr>
        <p:spPr>
          <a:xfrm>
            <a:off x="202404" y="5070596"/>
            <a:ext cx="29233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Carlsberg 0.0% Alcohol-free Beer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1CD3023-6FA7-3E6C-80C6-B6927B1AFE34}"/>
              </a:ext>
            </a:extLst>
          </p:cNvPr>
          <p:cNvSpPr/>
          <p:nvPr/>
        </p:nvSpPr>
        <p:spPr>
          <a:xfrm flipH="1">
            <a:off x="1917216" y="4832237"/>
            <a:ext cx="1846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HK" sz="1600" b="1" dirty="0">
                <a:ea typeface="Arial Unicode MS" panose="020B0604020202020204" pitchFamily="34" charset="-120"/>
                <a:cs typeface="Arial" panose="020B0604020202020204" pitchFamily="34" charset="0"/>
              </a:rPr>
              <a:t>Tin</a:t>
            </a:r>
          </a:p>
          <a:p>
            <a:pPr algn="r"/>
            <a:r>
              <a:rPr lang="en-US" altLang="zh-HK" sz="1600" dirty="0">
                <a:ea typeface="Arial Unicode MS" panose="020B0604020202020204" pitchFamily="34" charset="-120"/>
                <a:cs typeface="Arial" panose="020B0604020202020204" pitchFamily="34" charset="0"/>
              </a:rPr>
              <a:t>$88</a:t>
            </a:r>
          </a:p>
        </p:txBody>
      </p:sp>
      <p:pic>
        <p:nvPicPr>
          <p:cNvPr id="23" name="Picture 31">
            <a:extLst>
              <a:ext uri="{FF2B5EF4-FFF2-40B4-BE49-F238E27FC236}">
                <a16:creationId xmlns:a16="http://schemas.microsoft.com/office/drawing/2014/main" id="{0F5F001D-3A33-0EB6-3D8A-7188B08110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96" y="1274525"/>
            <a:ext cx="3035300" cy="952500"/>
          </a:xfrm>
          <a:prstGeom prst="rect">
            <a:avLst/>
          </a:prstGeom>
        </p:spPr>
      </p:pic>
      <p:pic>
        <p:nvPicPr>
          <p:cNvPr id="24" name="Picture 34">
            <a:extLst>
              <a:ext uri="{FF2B5EF4-FFF2-40B4-BE49-F238E27FC236}">
                <a16:creationId xmlns:a16="http://schemas.microsoft.com/office/drawing/2014/main" id="{61820F34-FBF4-21A2-55EC-EB58C15A0D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34" y="4172124"/>
            <a:ext cx="3848100" cy="952500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F90F04C5-CF19-FF6D-4B7C-497A333D2B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144" y="408890"/>
            <a:ext cx="1138880" cy="6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90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1642</TotalTime>
  <Words>1232</Words>
  <Application>Microsoft Office PowerPoint</Application>
  <PresentationFormat>自訂</PresentationFormat>
  <Paragraphs>260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Andalus</vt:lpstr>
      <vt:lpstr>Arial Unicode MS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Kathy Lai</dc:creator>
  <cp:lastModifiedBy>F&amp;B Admin (ROH)</cp:lastModifiedBy>
  <cp:revision>118</cp:revision>
  <cp:lastPrinted>2024-10-23T05:43:56Z</cp:lastPrinted>
  <dcterms:created xsi:type="dcterms:W3CDTF">2022-11-03T07:12:55Z</dcterms:created>
  <dcterms:modified xsi:type="dcterms:W3CDTF">2024-10-23T05:47:50Z</dcterms:modified>
</cp:coreProperties>
</file>